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56" r:id="rId10"/>
    <p:sldId id="257" r:id="rId11"/>
    <p:sldId id="258" r:id="rId12"/>
    <p:sldId id="259" r:id="rId13"/>
    <p:sldId id="260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8" r:id="rId22"/>
    <p:sldId id="279" r:id="rId23"/>
    <p:sldId id="275" r:id="rId24"/>
    <p:sldId id="276" r:id="rId25"/>
    <p:sldId id="280" r:id="rId26"/>
    <p:sldId id="281" r:id="rId27"/>
    <p:sldId id="282" r:id="rId28"/>
    <p:sldId id="284" r:id="rId29"/>
    <p:sldId id="283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6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C042-4FA0-0E4D-84CE-72BDE8891746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50C83-7E12-F64C-AFAA-39BBE666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83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C042-4FA0-0E4D-84CE-72BDE8891746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50C83-7E12-F64C-AFAA-39BBE666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21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C042-4FA0-0E4D-84CE-72BDE8891746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50C83-7E12-F64C-AFAA-39BBE666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09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C042-4FA0-0E4D-84CE-72BDE8891746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50C83-7E12-F64C-AFAA-39BBE666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9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C042-4FA0-0E4D-84CE-72BDE8891746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50C83-7E12-F64C-AFAA-39BBE666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42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C042-4FA0-0E4D-84CE-72BDE8891746}" type="datetimeFigureOut">
              <a:rPr lang="en-US" smtClean="0"/>
              <a:t>3/6/14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50C83-7E12-F64C-AFAA-39BBE666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76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C042-4FA0-0E4D-84CE-72BDE8891746}" type="datetimeFigureOut">
              <a:rPr lang="en-US" smtClean="0"/>
              <a:t>3/6/14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50C83-7E12-F64C-AFAA-39BBE666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09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C042-4FA0-0E4D-84CE-72BDE8891746}" type="datetimeFigureOut">
              <a:rPr lang="en-US" smtClean="0"/>
              <a:t>3/6/14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50C83-7E12-F64C-AFAA-39BBE666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44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C042-4FA0-0E4D-84CE-72BDE8891746}" type="datetimeFigureOut">
              <a:rPr lang="en-US" smtClean="0"/>
              <a:t>3/6/14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50C83-7E12-F64C-AFAA-39BBE666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95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C042-4FA0-0E4D-84CE-72BDE8891746}" type="datetimeFigureOut">
              <a:rPr lang="en-US" smtClean="0"/>
              <a:t>3/6/14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50C83-7E12-F64C-AFAA-39BBE666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6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C042-4FA0-0E4D-84CE-72BDE8891746}" type="datetimeFigureOut">
              <a:rPr lang="en-US" smtClean="0"/>
              <a:t>3/6/14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50C83-7E12-F64C-AFAA-39BBE666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3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7C042-4FA0-0E4D-84CE-72BDE8891746}" type="datetimeFigureOut">
              <a:rPr lang="en-US" smtClean="0"/>
              <a:t>3/6/14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50C83-7E12-F64C-AFAA-39BBE666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86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lprofe.me/usc/2014/spring/518/midterm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What are </a:t>
            </a:r>
            <a:r>
              <a:rPr lang="en-US" sz="6600" dirty="0" err="1" smtClean="0"/>
              <a:t>keyframes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And how do I use them?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452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“trigger”? 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rcRect t="21883" b="2188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87593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358129"/>
          </a:xfrm>
        </p:spPr>
        <p:txBody>
          <a:bodyPr>
            <a:normAutofit fontScale="90000"/>
          </a:bodyPr>
          <a:lstStyle/>
          <a:p>
            <a:r>
              <a:rPr lang="en-US" sz="8900" b="1" dirty="0" smtClean="0"/>
              <a:t>No!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632766"/>
            <a:ext cx="8229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 trigger is how we add interactivity to our pages:</a:t>
            </a:r>
          </a:p>
          <a:p>
            <a:pPr marL="571500" indent="-571500">
              <a:buFont typeface="Arial"/>
              <a:buChar char="•"/>
            </a:pPr>
            <a:r>
              <a:rPr lang="en-US" sz="4000" dirty="0" smtClean="0"/>
              <a:t>Clicking an HTML link to take us to another page</a:t>
            </a:r>
            <a:endParaRPr lang="en-US" sz="4000" dirty="0"/>
          </a:p>
          <a:p>
            <a:pPr marL="571500" indent="-571500">
              <a:buFont typeface="Arial"/>
              <a:buChar char="•"/>
            </a:pPr>
            <a:r>
              <a:rPr lang="en-US" sz="4000" dirty="0" smtClean="0"/>
              <a:t>Moving cursor over an image to make it swap</a:t>
            </a:r>
          </a:p>
          <a:p>
            <a:pPr marL="571500" indent="-571500">
              <a:buFont typeface="Arial"/>
              <a:buChar char="•"/>
            </a:pPr>
            <a:r>
              <a:rPr lang="en-US" sz="4000" dirty="0" smtClean="0"/>
              <a:t>Click/tap/swipe to cause an animation to play </a:t>
            </a:r>
          </a:p>
        </p:txBody>
      </p:sp>
    </p:spTree>
    <p:extLst>
      <p:ext uri="{BB962C8B-B14F-4D97-AF65-F5344CB8AC3E}">
        <p14:creationId xmlns:p14="http://schemas.microsoft.com/office/powerpoint/2010/main" val="3933827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Edge Animate…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the </a:t>
            </a:r>
            <a:r>
              <a:rPr lang="en-US" dirty="0" err="1" smtClean="0"/>
              <a:t>playhead</a:t>
            </a:r>
            <a:r>
              <a:rPr lang="en-US" dirty="0" smtClean="0"/>
              <a:t> at .5 second or so, click on this tiny button next to “Actions” down on your timeline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908" y="3319463"/>
            <a:ext cx="7777891" cy="3558828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 flipV="1">
            <a:off x="3916157" y="4399400"/>
            <a:ext cx="1950518" cy="58961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9398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00" y="0"/>
            <a:ext cx="84034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130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on Stop.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300" y="1562674"/>
            <a:ext cx="7137400" cy="485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491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your 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CMD+Enter</a:t>
            </a:r>
            <a:endParaRPr lang="en-US" dirty="0" smtClean="0"/>
          </a:p>
          <a:p>
            <a:r>
              <a:rPr lang="en-US" dirty="0" smtClean="0"/>
              <a:t>File </a:t>
            </a:r>
            <a:r>
              <a:rPr lang="en-US" dirty="0" smtClean="0">
                <a:sym typeface="Wingdings"/>
              </a:rPr>
              <a:t> Preview in Browser</a:t>
            </a:r>
          </a:p>
          <a:p>
            <a:r>
              <a:rPr lang="en-US" dirty="0" smtClean="0">
                <a:sym typeface="Wingdings"/>
              </a:rPr>
              <a:t>Your animation should get to where you put the stop command – and then stop.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088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it start 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on one of your bars. You should see the layer get highlighted on: </a:t>
            </a:r>
          </a:p>
          <a:p>
            <a:pPr lvl="1"/>
            <a:r>
              <a:rPr lang="en-US" dirty="0" smtClean="0"/>
              <a:t>The Timeline</a:t>
            </a:r>
          </a:p>
          <a:p>
            <a:pPr lvl="1"/>
            <a:r>
              <a:rPr lang="en-US" dirty="0" smtClean="0"/>
              <a:t>The Stage</a:t>
            </a:r>
          </a:p>
          <a:p>
            <a:pPr lvl="1"/>
            <a:r>
              <a:rPr lang="en-US" dirty="0" smtClean="0"/>
              <a:t>The Elements panel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621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5900"/>
            <a:ext cx="9144000" cy="6405042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V="1">
            <a:off x="6925096" y="1542058"/>
            <a:ext cx="846737" cy="377955"/>
          </a:xfrm>
          <a:prstGeom prst="straightConnector1">
            <a:avLst/>
          </a:prstGeom>
          <a:ln w="57150" cmpd="sng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 flipV="1">
            <a:off x="1058422" y="5850749"/>
            <a:ext cx="1315465" cy="530356"/>
          </a:xfrm>
          <a:prstGeom prst="straightConnector1">
            <a:avLst/>
          </a:prstGeom>
          <a:ln w="57150" cmpd="sng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373887" y="3811008"/>
            <a:ext cx="846737" cy="377955"/>
          </a:xfrm>
          <a:prstGeom prst="straightConnector1">
            <a:avLst/>
          </a:prstGeom>
          <a:ln w="57150" cmpd="sng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2436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to add an action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3912566" cy="5066933"/>
          </a:xfrm>
        </p:spPr>
        <p:txBody>
          <a:bodyPr/>
          <a:lstStyle/>
          <a:p>
            <a:r>
              <a:rPr lang="en-US" dirty="0" smtClean="0"/>
              <a:t>Up in the Elements panel, click on the little brackets next to the name of the layer you just selected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4901" y="1600200"/>
            <a:ext cx="3314700" cy="48006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4263923" y="3900499"/>
            <a:ext cx="846737" cy="377955"/>
          </a:xfrm>
          <a:prstGeom prst="straightConnector1">
            <a:avLst/>
          </a:prstGeom>
          <a:ln w="57150" cmpd="sng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7289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0" y="1559646"/>
            <a:ext cx="7226300" cy="49784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the “+” in the upper left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849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short diversion into Premiere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How to use </a:t>
            </a:r>
            <a:r>
              <a:rPr lang="en-US" sz="3600" dirty="0" err="1" smtClean="0"/>
              <a:t>keyframes</a:t>
            </a:r>
            <a:r>
              <a:rPr lang="en-US" sz="3600" dirty="0" smtClean="0"/>
              <a:t> to control motion, size, and the intensity of various effects</a:t>
            </a:r>
          </a:p>
          <a:p>
            <a:r>
              <a:rPr lang="en-US" sz="3600" dirty="0" smtClean="0"/>
              <a:t>All </a:t>
            </a:r>
            <a:r>
              <a:rPr lang="en-US" sz="3600" dirty="0" err="1" smtClean="0"/>
              <a:t>keyframes</a:t>
            </a:r>
            <a:r>
              <a:rPr lang="en-US" sz="3600" dirty="0" smtClean="0"/>
              <a:t> do is mark the start and the stop of something – they are a “snapshot” of the values at that moment in your timeline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801478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on Play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10916" b="1091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412806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 panel, test 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Here’s what SHOULD happen: </a:t>
            </a:r>
          </a:p>
          <a:p>
            <a:r>
              <a:rPr lang="en-US" dirty="0" smtClean="0"/>
              <a:t>Your animation should start to play, and then stop. </a:t>
            </a:r>
          </a:p>
          <a:p>
            <a:r>
              <a:rPr lang="en-US" dirty="0" smtClean="0"/>
              <a:t>When you click on the layer that you added the action to – the animation starts playing again.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3191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 playing with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Suggestions: </a:t>
            </a:r>
          </a:p>
          <a:p>
            <a:pPr lvl="1"/>
            <a:r>
              <a:rPr lang="en-US" dirty="0" err="1" smtClean="0"/>
              <a:t>Mouseover</a:t>
            </a:r>
            <a:endParaRPr lang="en-US" dirty="0" smtClean="0"/>
          </a:p>
          <a:p>
            <a:pPr lvl="1"/>
            <a:r>
              <a:rPr lang="en-US" dirty="0" smtClean="0"/>
              <a:t>Open URL</a:t>
            </a:r>
          </a:p>
          <a:p>
            <a:pPr lvl="1"/>
            <a:r>
              <a:rPr lang="en-US" dirty="0" smtClean="0"/>
              <a:t>Play backwards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6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animation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Adding Labels – with </a:t>
            </a:r>
            <a:r>
              <a:rPr lang="en-US" dirty="0" err="1" smtClean="0"/>
              <a:t>Playhead</a:t>
            </a:r>
            <a:r>
              <a:rPr lang="en-US" dirty="0" smtClean="0"/>
              <a:t> at the far left (i.e. the very start) of your animation, click on the tiny little down triangle, above trigger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177" y="3220180"/>
            <a:ext cx="7464267" cy="363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7297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in “beginning”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16857" b="1685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173404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 </a:t>
            </a:r>
            <a:r>
              <a:rPr lang="en-US" dirty="0" err="1" smtClean="0"/>
              <a:t>playhead</a:t>
            </a:r>
            <a:r>
              <a:rPr lang="en-US" dirty="0" smtClean="0"/>
              <a:t> to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and drag the </a:t>
            </a:r>
            <a:r>
              <a:rPr lang="en-US" dirty="0" err="1" smtClean="0"/>
              <a:t>playhead</a:t>
            </a:r>
            <a:r>
              <a:rPr lang="en-US" dirty="0" smtClean="0"/>
              <a:t> to the very end of your animation. </a:t>
            </a:r>
          </a:p>
          <a:p>
            <a:r>
              <a:rPr lang="en-US" dirty="0" smtClean="0"/>
              <a:t>Click on “Trigger” again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5275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526" y="471990"/>
            <a:ext cx="8695902" cy="6043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1546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on “Play from”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in the word “beginning” – YES, YOU NEED TO HAVE THE QUOTE MARKS IN THIS TIME!!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6641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26" y="214178"/>
            <a:ext cx="8644920" cy="6014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6492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your animation 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should go through the sequence, hit the end, and then cycle back to the beginning </a:t>
            </a:r>
          </a:p>
          <a:p>
            <a:r>
              <a:rPr lang="en-US" dirty="0" smtClean="0"/>
              <a:t>ADVANCED: Click and drag the label around on the timeline.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562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</a:t>
            </a:r>
            <a:r>
              <a:rPr lang="en-US" i="1" dirty="0" smtClean="0"/>
              <a:t>MAY</a:t>
            </a:r>
            <a:r>
              <a:rPr lang="en-US" dirty="0" smtClean="0"/>
              <a:t> have been going wrong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Adobe Edge, just above the timeline and next to the Toggle Pin, are two little buttons. </a:t>
            </a:r>
          </a:p>
          <a:p>
            <a:r>
              <a:rPr lang="en-US" dirty="0" smtClean="0"/>
              <a:t>Auto-</a:t>
            </a:r>
            <a:r>
              <a:rPr lang="en-US" dirty="0" err="1" smtClean="0"/>
              <a:t>Keyframe</a:t>
            </a:r>
            <a:endParaRPr lang="en-US" dirty="0" smtClean="0"/>
          </a:p>
          <a:p>
            <a:r>
              <a:rPr lang="en-US" dirty="0" smtClean="0"/>
              <a:t>Auto-Transition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51" y="4384282"/>
            <a:ext cx="9171717" cy="211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6034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/>
          </p:cNvSpPr>
          <p:nvPr/>
        </p:nvSpPr>
        <p:spPr bwMode="auto">
          <a:xfrm>
            <a:off x="365760" y="754380"/>
            <a:ext cx="8412480" cy="192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en-US" sz="4100" b="1">
                <a:latin typeface="Georgia" charset="0"/>
                <a:ea typeface="ＭＳ Ｐゴシック" charset="0"/>
                <a:cs typeface="Georgia" charset="0"/>
                <a:sym typeface="Georgia" charset="0"/>
              </a:rPr>
              <a:t>Multimedia / Story Package 1</a:t>
            </a:r>
          </a:p>
        </p:txBody>
      </p:sp>
      <p:sp>
        <p:nvSpPr>
          <p:cNvPr id="17410" name="Rectangle 2"/>
          <p:cNvSpPr>
            <a:spLocks/>
          </p:cNvSpPr>
          <p:nvPr/>
        </p:nvSpPr>
        <p:spPr bwMode="auto">
          <a:xfrm>
            <a:off x="702945" y="68580"/>
            <a:ext cx="7738110" cy="948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en-US" sz="3200">
                <a:solidFill>
                  <a:srgbClr val="7F7F7F"/>
                </a:solidFill>
                <a:latin typeface="Georgia" charset="0"/>
                <a:ea typeface="ＭＳ Ｐゴシック" charset="0"/>
                <a:cs typeface="Georgia" charset="0"/>
                <a:sym typeface="Georgia" charset="0"/>
              </a:rPr>
              <a:t>Assignment 1: Start working on Midterm</a:t>
            </a:r>
          </a:p>
        </p:txBody>
      </p:sp>
      <p:sp>
        <p:nvSpPr>
          <p:cNvPr id="17411" name="Rectangle 3"/>
          <p:cNvSpPr>
            <a:spLocks/>
          </p:cNvSpPr>
          <p:nvPr/>
        </p:nvSpPr>
        <p:spPr bwMode="auto">
          <a:xfrm>
            <a:off x="891540" y="5692140"/>
            <a:ext cx="7360920" cy="902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en-US" sz="3200">
                <a:solidFill>
                  <a:srgbClr val="7F7F7F"/>
                </a:solidFill>
                <a:latin typeface="Georgia" charset="0"/>
                <a:ea typeface="ＭＳ Ｐゴシック" charset="0"/>
                <a:cs typeface="Georgia" charset="0"/>
                <a:sym typeface="Georgia" charset="0"/>
              </a:rPr>
              <a:t>Deadline: Thursday, March 13 9AM</a:t>
            </a:r>
          </a:p>
        </p:txBody>
      </p:sp>
      <p:sp>
        <p:nvSpPr>
          <p:cNvPr id="17412" name="Rectangle 4"/>
          <p:cNvSpPr>
            <a:spLocks noChangeArrowheads="1"/>
          </p:cNvSpPr>
          <p:nvPr>
            <p:ph type="body" idx="1"/>
          </p:nvPr>
        </p:nvSpPr>
        <p:spPr>
          <a:xfrm>
            <a:off x="137160" y="1977390"/>
            <a:ext cx="8869680" cy="3909060"/>
          </a:xfrm>
          <a:ln/>
        </p:spPr>
        <p:txBody>
          <a:bodyPr/>
          <a:lstStyle/>
          <a:p>
            <a:pPr marL="308610" indent="0" algn="ctr">
              <a:buNone/>
            </a:pPr>
            <a:r>
              <a:rPr lang="en-US">
                <a:latin typeface="Georgia" charset="0"/>
                <a:cs typeface="Georgia" charset="0"/>
                <a:sym typeface="Georgia" charset="0"/>
              </a:rPr>
              <a:t>Minimum 800 words and one two-minute Webby element. Both must relate to your beat (if you have one) and located within your district.</a:t>
            </a:r>
            <a:endParaRPr lang="en-US">
              <a:latin typeface="Georgia" charset="0"/>
              <a:ea typeface="ヒラギノ明朝 ProN W3" charset="0"/>
              <a:cs typeface="ヒラギノ明朝 ProN W3" charset="0"/>
              <a:sym typeface="Georgia" charset="0"/>
            </a:endParaRPr>
          </a:p>
          <a:p>
            <a:pPr marL="308610" indent="0" algn="ctr">
              <a:buNone/>
            </a:pPr>
            <a:r>
              <a:rPr lang="en-US" sz="2200">
                <a:latin typeface="Georgia" charset="0"/>
                <a:cs typeface="Georgia" charset="0"/>
                <a:sym typeface="Georgia" charset="0"/>
              </a:rPr>
              <a:t>More details: </a:t>
            </a:r>
            <a:r>
              <a:rPr lang="en-US" sz="2200" u="sng">
                <a:solidFill>
                  <a:srgbClr val="0000FF"/>
                </a:solidFill>
                <a:latin typeface="Georgia" charset="0"/>
                <a:cs typeface="Georgia" charset="0"/>
                <a:sym typeface="Georgia" charset="0"/>
                <a:hlinkClick r:id="rId2"/>
              </a:rPr>
              <a:t>http://elprofe.me/usc/2014/spring/518/midterm/</a:t>
            </a:r>
            <a:r>
              <a:rPr lang="en-US" sz="2200">
                <a:latin typeface="Georgia" charset="0"/>
                <a:ea typeface="ヒラギノ明朝 ProN W3" charset="0"/>
                <a:cs typeface="ヒラギノ明朝 ProN W3" charset="0"/>
                <a:sym typeface="Georgia" charset="0"/>
              </a:rPr>
              <a:t/>
            </a:r>
            <a:br>
              <a:rPr lang="en-US" sz="2200">
                <a:latin typeface="Georgia" charset="0"/>
                <a:ea typeface="ヒラギノ明朝 ProN W3" charset="0"/>
                <a:cs typeface="ヒラギノ明朝 ProN W3" charset="0"/>
                <a:sym typeface="Georgia" charset="0"/>
              </a:rPr>
            </a:br>
            <a:r>
              <a:rPr lang="en-US" sz="2200">
                <a:latin typeface="Georgia" charset="0"/>
                <a:ea typeface="ヒラギノ明朝 ProN W3" charset="0"/>
                <a:cs typeface="ヒラギノ明朝 ProN W3" charset="0"/>
                <a:sym typeface="Georgia" charset="0"/>
              </a:rPr>
              <a:t/>
            </a:r>
            <a:br>
              <a:rPr lang="en-US" sz="2200">
                <a:latin typeface="Georgia" charset="0"/>
                <a:ea typeface="ヒラギノ明朝 ProN W3" charset="0"/>
                <a:cs typeface="ヒラギノ明朝 ProN W3" charset="0"/>
                <a:sym typeface="Georgia" charset="0"/>
              </a:rPr>
            </a:br>
            <a:r>
              <a:rPr lang="en-US" sz="2200">
                <a:latin typeface="Georgia" charset="0"/>
                <a:cs typeface="Georgia" charset="0"/>
                <a:sym typeface="Georgia" charset="0"/>
              </a:rPr>
              <a:t>Post the URL to blog post</a:t>
            </a:r>
            <a:r>
              <a:rPr lang="ja-JP" altLang="en-US" sz="2200">
                <a:latin typeface="Arial"/>
                <a:cs typeface="Georgia" charset="0"/>
                <a:sym typeface="Georgia" charset="0"/>
              </a:rPr>
              <a:t>’</a:t>
            </a:r>
            <a:r>
              <a:rPr lang="en-US" sz="2200">
                <a:latin typeface="Georgia" charset="0"/>
                <a:cs typeface="Georgia" charset="0"/>
                <a:sym typeface="Georgia" charset="0"/>
              </a:rPr>
              <a:t>s comments.</a:t>
            </a:r>
            <a:endParaRPr lang="en-US" sz="2200">
              <a:latin typeface="Georgia" charset="0"/>
              <a:ea typeface="ヒラギノ明朝 ProN W3" charset="0"/>
              <a:cs typeface="ヒラギノ明朝 ProN W3" charset="0"/>
              <a:sym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488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these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Auto-</a:t>
            </a:r>
            <a:r>
              <a:rPr lang="en-US" dirty="0" err="1" smtClean="0"/>
              <a:t>Keyframe</a:t>
            </a:r>
            <a:r>
              <a:rPr lang="en-US" dirty="0" smtClean="0"/>
              <a:t>: creates </a:t>
            </a:r>
            <a:r>
              <a:rPr lang="en-US" dirty="0" err="1" smtClean="0"/>
              <a:t>keyframes</a:t>
            </a:r>
            <a:r>
              <a:rPr lang="en-US" dirty="0" smtClean="0"/>
              <a:t> every time you change something on the stage. So. If you’re clicking and dragging stuff around and you’re not paying attention to where your </a:t>
            </a:r>
            <a:r>
              <a:rPr lang="en-US" dirty="0" err="1" smtClean="0"/>
              <a:t>playhead</a:t>
            </a:r>
            <a:r>
              <a:rPr lang="en-US" dirty="0" smtClean="0"/>
              <a:t> is – you start generating lots of </a:t>
            </a:r>
            <a:r>
              <a:rPr lang="en-US" dirty="0" err="1" smtClean="0"/>
              <a:t>keyframes</a:t>
            </a:r>
            <a:r>
              <a:rPr lang="en-US" dirty="0" smtClean="0"/>
              <a:t> all over the place, and your timeline gets messy. </a:t>
            </a:r>
          </a:p>
          <a:p>
            <a:r>
              <a:rPr lang="en-US" dirty="0" smtClean="0"/>
              <a:t>SOLUTION: Start all over again.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658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Auto-transition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Otherwise known as “easing.”  This creates a slow transition from one state to the other. </a:t>
            </a:r>
          </a:p>
          <a:p>
            <a:r>
              <a:rPr lang="en-US" dirty="0" smtClean="0"/>
              <a:t>EXAMPLE: If you have a square 100px high at 1 second and 500px high at 2 seconds – the transition makes it seem to grow. </a:t>
            </a:r>
          </a:p>
          <a:p>
            <a:r>
              <a:rPr lang="en-US" dirty="0" smtClean="0"/>
              <a:t>Without a transition, it just – BOING! – changes size.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765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your video-editing…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keyframes</a:t>
            </a:r>
            <a:r>
              <a:rPr lang="en-US" dirty="0" smtClean="0"/>
              <a:t>, easing, etc. to make your transitions smoother </a:t>
            </a:r>
          </a:p>
          <a:p>
            <a:r>
              <a:rPr lang="en-US" dirty="0" smtClean="0"/>
              <a:t>To adjust the intensity of effects over time</a:t>
            </a:r>
          </a:p>
          <a:p>
            <a:r>
              <a:rPr lang="en-US" dirty="0" smtClean="0"/>
              <a:t>HINT: You can also import effects from Photoshop to Premiere to change the look of your shots (the “</a:t>
            </a:r>
            <a:r>
              <a:rPr lang="en-US" dirty="0" err="1" smtClean="0"/>
              <a:t>Instagram</a:t>
            </a:r>
            <a:r>
              <a:rPr lang="en-US" dirty="0" smtClean="0"/>
              <a:t> Effect”)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918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Toggle Pin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“Is </a:t>
            </a:r>
            <a:r>
              <a:rPr lang="en-US" dirty="0"/>
              <a:t>a way of pinning the current state of element properties to a certain time, while using the </a:t>
            </a:r>
            <a:r>
              <a:rPr lang="en-US" dirty="0" err="1"/>
              <a:t>Playhead</a:t>
            </a:r>
            <a:r>
              <a:rPr lang="en-US" dirty="0"/>
              <a:t> to determine at which time the animation should complete. The Pin can be positioned either before or after the time indicated by the </a:t>
            </a:r>
            <a:r>
              <a:rPr lang="en-US" dirty="0" err="1"/>
              <a:t>Playhead</a:t>
            </a:r>
            <a:r>
              <a:rPr lang="en-US" dirty="0"/>
              <a:t>—but it always indicates a starting point for the animation, with the </a:t>
            </a:r>
            <a:r>
              <a:rPr lang="en-US" dirty="0" err="1"/>
              <a:t>Playhead</a:t>
            </a:r>
            <a:r>
              <a:rPr lang="en-US" dirty="0"/>
              <a:t> indicating the end. Changing any element properties while the Pin is </a:t>
            </a:r>
            <a:r>
              <a:rPr lang="en-US" dirty="0" err="1"/>
              <a:t>unsynced</a:t>
            </a:r>
            <a:r>
              <a:rPr lang="en-US" dirty="0"/>
              <a:t> will create animation of those properties beginning at the Pin and ending at the </a:t>
            </a:r>
            <a:r>
              <a:rPr lang="en-US" dirty="0" err="1"/>
              <a:t>Playhead</a:t>
            </a:r>
            <a:r>
              <a:rPr lang="en-US" dirty="0"/>
              <a:t> position</a:t>
            </a:r>
            <a:r>
              <a:rPr lang="en-US" dirty="0" smtClean="0"/>
              <a:t>.”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633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Troubleshooting the Pin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 Pin has been activated, the direction of animation is indicated through a colored strip of chevrons on the Timeline. The color will be yellow or blue, depending upon the direction of motion; blue indicates motion to the left of the Pin, while yellow indicates motion to the right of the Pin.</a:t>
            </a:r>
          </a:p>
        </p:txBody>
      </p:sp>
    </p:spTree>
    <p:extLst>
      <p:ext uri="{BB962C8B-B14F-4D97-AF65-F5344CB8AC3E}">
        <p14:creationId xmlns:p14="http://schemas.microsoft.com/office/powerpoint/2010/main" val="66477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Adding “Triggers” to Your Animation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804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848</Words>
  <Application>Microsoft Macintosh PowerPoint</Application>
  <PresentationFormat>On-screen Show (4:3)</PresentationFormat>
  <Paragraphs>72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What are keyframes?</vt:lpstr>
      <vt:lpstr>A short diversion into Premiere</vt:lpstr>
      <vt:lpstr>What MAY have been going wrong</vt:lpstr>
      <vt:lpstr>What do these do?</vt:lpstr>
      <vt:lpstr>Auto-transition</vt:lpstr>
      <vt:lpstr>In your video-editing… </vt:lpstr>
      <vt:lpstr>Toggle Pin</vt:lpstr>
      <vt:lpstr>Troubleshooting the Pin</vt:lpstr>
      <vt:lpstr>Adding “Triggers” to Your Animation</vt:lpstr>
      <vt:lpstr>What is a “trigger”? </vt:lpstr>
      <vt:lpstr>No!</vt:lpstr>
      <vt:lpstr>Back to Edge Animate… </vt:lpstr>
      <vt:lpstr>PowerPoint Presentation</vt:lpstr>
      <vt:lpstr>Click on Stop. </vt:lpstr>
      <vt:lpstr>Test your animation</vt:lpstr>
      <vt:lpstr>Make it start again</vt:lpstr>
      <vt:lpstr>PowerPoint Presentation</vt:lpstr>
      <vt:lpstr>Time to add an action</vt:lpstr>
      <vt:lpstr>Click the “+” in the upper left</vt:lpstr>
      <vt:lpstr>Click on Play</vt:lpstr>
      <vt:lpstr>Close panel, test animation</vt:lpstr>
      <vt:lpstr>Start playing with actions</vt:lpstr>
      <vt:lpstr>Make animation cycle</vt:lpstr>
      <vt:lpstr>Type in “beginning”</vt:lpstr>
      <vt:lpstr>Move playhead to end</vt:lpstr>
      <vt:lpstr>PowerPoint Presentation</vt:lpstr>
      <vt:lpstr>Click on “Play from”</vt:lpstr>
      <vt:lpstr>PowerPoint Presentation</vt:lpstr>
      <vt:lpstr>Test your animation again</vt:lpstr>
      <vt:lpstr>PowerPoint Presentation</vt:lpstr>
    </vt:vector>
  </TitlesOfParts>
  <Company>DigitalFamily.com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keyframes?</dc:title>
  <dc:creator>David LaFontaine</dc:creator>
  <cp:lastModifiedBy>David LaFontaine</cp:lastModifiedBy>
  <cp:revision>8</cp:revision>
  <dcterms:created xsi:type="dcterms:W3CDTF">2014-03-06T18:15:17Z</dcterms:created>
  <dcterms:modified xsi:type="dcterms:W3CDTF">2014-03-06T19:26:02Z</dcterms:modified>
</cp:coreProperties>
</file>